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7" r:id="rId10"/>
    <p:sldId id="271" r:id="rId11"/>
    <p:sldId id="299" r:id="rId12"/>
    <p:sldId id="289" r:id="rId13"/>
    <p:sldId id="298" r:id="rId14"/>
    <p:sldId id="275" r:id="rId15"/>
    <p:sldId id="276" r:id="rId16"/>
    <p:sldId id="277" r:id="rId17"/>
    <p:sldId id="278" r:id="rId18"/>
    <p:sldId id="280" r:id="rId19"/>
    <p:sldId id="282" r:id="rId20"/>
    <p:sldId id="284" r:id="rId21"/>
    <p:sldId id="286" r:id="rId22"/>
    <p:sldId id="288" r:id="rId23"/>
    <p:sldId id="295" r:id="rId24"/>
    <p:sldId id="293" r:id="rId25"/>
    <p:sldId id="296" r:id="rId26"/>
    <p:sldId id="297" r:id="rId27"/>
  </p:sldIdLst>
  <p:sldSz cx="12192000" cy="6858000"/>
  <p:notesSz cx="7559675" cy="10691813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00" d="100"/>
          <a:sy n="200" d="100"/>
        </p:scale>
        <p:origin x="-26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0D5FB12-B9FD-44D7-8867-24D032019C3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933522E-C758-45BF-A5F0-DE80FA06110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E52DF52-9482-4E82-B5EA-E50E2A75A78A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7DC7FE1-1684-4A33-B666-DAC9B05ABA34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9F62A81-E7B3-4F64-96CE-25049A06D64D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E86A052-F9E2-4697-B4A2-DA1547EDCE5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EF05917-43C4-4332-9133-FA19182A946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FE6EF63-5511-4E41-8580-C5343296F43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L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0BFA47E-D090-44DD-87F2-1C384865805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EA13DA1-6F3F-4E66-BE25-45D0AA19692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D694D7E-7655-4A93-B764-7709ADFE38D0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4CCA9B3-7DC4-4379-BD41-541B91CD5F2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Edit Master text styles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IL" sz="12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IL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IL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F369241-52A0-48AA-90BA-B790A8AA2CE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IL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279600" y="35676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Calibri Light"/>
              </a:rPr>
              <a:t>מערכות חישה וטלמטריה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838080" y="1069920"/>
            <a:ext cx="10515240" cy="5106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800" b="1" u="sng" strike="noStrike" spc="-1">
                <a:solidFill>
                  <a:srgbClr val="000000"/>
                </a:solidFill>
                <a:uFillTx/>
                <a:latin typeface="David"/>
                <a:cs typeface="David"/>
              </a:rPr>
              <a:t>מספר הפרויקט:</a:t>
            </a:r>
            <a:r>
              <a:rPr lang="en-US" sz="2800" b="0" strike="noStrike" spc="-1">
                <a:solidFill>
                  <a:srgbClr val="000000"/>
                </a:solidFill>
                <a:latin typeface="David"/>
              </a:rPr>
              <a:t> </a:t>
            </a:r>
            <a:r>
              <a:rPr lang="en-US" sz="2800" b="0" strike="noStrike" spc="-1">
                <a:solidFill>
                  <a:srgbClr val="000000"/>
                </a:solidFill>
                <a:latin typeface="David"/>
                <a:ea typeface="Times New Roman"/>
              </a:rPr>
              <a:t>22-1-1-2666</a:t>
            </a:r>
            <a:r>
              <a:rPr sz="2800"/>
              <a:t/>
            </a:r>
            <a:br>
              <a:rPr sz="2800"/>
            </a:br>
            <a:r>
              <a:rPr lang="he-IL" sz="2800" b="1" u="sng" strike="noStrike" spc="-1">
                <a:solidFill>
                  <a:srgbClr val="000000"/>
                </a:solidFill>
                <a:uFillTx/>
                <a:latin typeface="David"/>
                <a:cs typeface="David"/>
              </a:rPr>
              <a:t>שמות הסטודנטים:</a:t>
            </a:r>
            <a:r>
              <a:rPr lang="en-US" sz="2800" b="0" strike="noStrike" spc="-1">
                <a:solidFill>
                  <a:srgbClr val="000000"/>
                </a:solidFill>
                <a:latin typeface="David"/>
                <a:ea typeface="Times New Roman"/>
              </a:rPr>
              <a:t> יונתן אמיר, יורי לוקאץ'</a:t>
            </a:r>
            <a:r>
              <a:rPr sz="2800"/>
              <a:t/>
            </a:r>
            <a:br>
              <a:rPr sz="2800"/>
            </a:br>
            <a:r>
              <a:rPr lang="he-IL" sz="2800" b="1" u="sng" strike="noStrike" spc="-1">
                <a:solidFill>
                  <a:srgbClr val="000000"/>
                </a:solidFill>
                <a:uFillTx/>
                <a:latin typeface="David"/>
                <a:cs typeface="David"/>
              </a:rPr>
              <a:t>שם המנחה:</a:t>
            </a:r>
            <a:r>
              <a:rPr lang="en-US" sz="2800" b="0" strike="noStrike" spc="-1">
                <a:solidFill>
                  <a:srgbClr val="000000"/>
                </a:solidFill>
                <a:latin typeface="David"/>
                <a:ea typeface="Times New Roman"/>
              </a:rPr>
              <a:t> שמחה לייבוביץ</a:t>
            </a:r>
            <a:r>
              <a:rPr sz="2800"/>
              <a:t/>
            </a:r>
            <a:br>
              <a:rPr sz="2800"/>
            </a:br>
            <a:r>
              <a:rPr lang="he-IL" sz="2800" b="1" u="sng" strike="noStrike" spc="-1">
                <a:solidFill>
                  <a:srgbClr val="000000"/>
                </a:solidFill>
                <a:uFillTx/>
                <a:latin typeface="David"/>
                <a:cs typeface="David"/>
              </a:rPr>
              <a:t>מקום ביצוע הפרויקט:</a:t>
            </a:r>
            <a:r>
              <a:rPr lang="en-US" sz="2800" b="0" strike="noStrike" spc="-1">
                <a:solidFill>
                  <a:srgbClr val="000000"/>
                </a:solidFill>
                <a:latin typeface="David"/>
                <a:ea typeface="Times New Roman"/>
              </a:rPr>
              <a:t> אוניברסיטת תל אביב</a:t>
            </a:r>
            <a:r>
              <a:rPr sz="2800"/>
              <a:t/>
            </a:r>
            <a:br>
              <a:rPr sz="2800"/>
            </a:br>
            <a:r>
              <a:rPr lang="he-IL" sz="2800" b="1" u="sng" strike="noStrike" spc="-1">
                <a:solidFill>
                  <a:srgbClr val="000000"/>
                </a:solidFill>
                <a:uFillTx/>
                <a:latin typeface="David"/>
                <a:cs typeface="David"/>
              </a:rPr>
              <a:t>חתימת המנחה למצגת</a:t>
            </a:r>
            <a:r>
              <a:rPr lang="en-US" sz="2800" b="1" u="sng" strike="noStrike" spc="-1">
                <a:solidFill>
                  <a:srgbClr val="000000"/>
                </a:solidFill>
                <a:uFillTx/>
                <a:latin typeface="David"/>
                <a:ea typeface="Times New Roman"/>
              </a:rPr>
              <a:t>: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04A9FC8-C9C4-4499-9018-16100D702727}" type="slidenum">
              <a:t>1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A6EFC26-7185-45C5-B579-C0E850133FC0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 dirty="0">
                <a:solidFill>
                  <a:srgbClr val="000000"/>
                </a:solidFill>
                <a:latin typeface="Calibri Light"/>
              </a:rPr>
              <a:t>  </a:t>
            </a:r>
            <a:r>
              <a:rPr lang="he-IL" sz="4400" b="0" strike="noStrike" spc="-1" dirty="0" smtClean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8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8808720" y="1184210"/>
            <a:ext cx="2570000" cy="1867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GPIO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RGB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מתח אספקה </a:t>
            </a:r>
            <a:r>
              <a:rPr lang="en-US" sz="1400" b="0" strike="noStrike" spc="-1" dirty="0" smtClean="0">
                <a:solidFill>
                  <a:srgbClr val="000000"/>
                </a:solidFill>
                <a:latin typeface="Calibri"/>
              </a:rPr>
              <a:t> 5  </a:t>
            </a:r>
            <a:r>
              <a:rPr lang="en-US" sz="1400" b="0" strike="noStrike" spc="-1" dirty="0" err="1" smtClean="0">
                <a:solidFill>
                  <a:srgbClr val="000000"/>
                </a:solidFill>
                <a:latin typeface="Calibri"/>
              </a:rPr>
              <a:t>וולט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מתחבר ישירות ל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M5 </a:t>
            </a:r>
            <a:r>
              <a:rPr lang="en-US" sz="1400" b="0" strike="noStrike" spc="-1" dirty="0" smtClean="0">
                <a:solidFill>
                  <a:srgbClr val="000000"/>
                </a:solidFill>
                <a:latin typeface="Calibri"/>
              </a:rPr>
              <a:t>STACK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0" name="תמונה 4"/>
          <p:cNvPicPr/>
          <p:nvPr/>
        </p:nvPicPr>
        <p:blipFill>
          <a:blip r:embed="rId3"/>
          <a:stretch/>
        </p:blipFill>
        <p:spPr>
          <a:xfrm>
            <a:off x="6676390" y="1124960"/>
            <a:ext cx="1852520" cy="178080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C724431-B85F-4F75-BA5B-9F8702C7A71E}" type="slidenum">
              <a:t>10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113DF6D-7C06-4DD1-AD85-DC57259C5585}" type="datetime1">
              <a:rPr lang="en-IL"/>
              <a:t>03/26/2024</a:t>
            </a:fld>
            <a:endParaRPr lang="en-IL"/>
          </a:p>
        </p:txBody>
      </p:sp>
      <p:sp>
        <p:nvSpPr>
          <p:cNvPr id="8" name="PlaceHolder 2"/>
          <p:cNvSpPr txBox="1">
            <a:spLocks/>
          </p:cNvSpPr>
          <p:nvPr/>
        </p:nvSpPr>
        <p:spPr>
          <a:xfrm>
            <a:off x="8455885" y="3110050"/>
            <a:ext cx="2839240" cy="2004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BOSCH BMI 270</a:t>
            </a:r>
            <a:endParaRPr lang="he-IL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err="1" smtClean="0">
                <a:solidFill>
                  <a:srgbClr val="000000"/>
                </a:solidFill>
                <a:latin typeface="Calibri"/>
              </a:rPr>
              <a:t>ג'ירו</a:t>
            </a: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.</a:t>
            </a:r>
            <a:endParaRPr lang="en-US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מד תאוצה.</a:t>
            </a:r>
            <a:endParaRPr lang="en-US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מתח אספקה של 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3.6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וולט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מחובר פנימית בתוך ה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M5.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צריכת הספק נמוכה.</a:t>
            </a:r>
            <a:endParaRPr lang="en-US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</a:pP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תמונה 2"/>
          <p:cNvPicPr/>
          <p:nvPr/>
        </p:nvPicPr>
        <p:blipFill>
          <a:blip r:embed="rId4"/>
          <a:stretch/>
        </p:blipFill>
        <p:spPr>
          <a:xfrm>
            <a:off x="5776870" y="3108210"/>
            <a:ext cx="2752040" cy="2006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 idx="4294967295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תוכנה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E8103CA-15C3-4A18-B7AD-B02811AF99D2}" type="slidenum">
              <a:t>11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360F6F3-DFDA-4FD2-BF09-454D5B505AD0}" type="datetime1">
              <a:rPr lang="en-IL"/>
              <a:t>03/26/2024</a:t>
            </a:fld>
            <a:endParaRPr lang="en-IL"/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064" y="1318289"/>
            <a:ext cx="5829300" cy="1514475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740275" y="3171133"/>
            <a:ext cx="6096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/>
              <a:t>מצב </a:t>
            </a:r>
            <a:r>
              <a:rPr lang="en-US" sz="1400" spc="-1" dirty="0"/>
              <a:t>STANDALONE</a:t>
            </a:r>
            <a:endParaRPr lang="he-IL" sz="1400" spc="-1" dirty="0"/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הבקר ירוץ באופן עצמאי וידפיס למסך את תוצאות הסנסורים</a:t>
            </a:r>
            <a:endParaRPr lang="en-IL" sz="1400" spc="-1" dirty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ניתן יהיה באמצעות כפתור לעבור בין פלטי הסנסורים או לקבוע באופן שרירותי זמן </a:t>
            </a:r>
            <a:r>
              <a:rPr lang="he-IL" sz="1400" spc="-1" dirty="0" err="1">
                <a:solidFill>
                  <a:srgbClr val="000000"/>
                </a:solidFill>
                <a:latin typeface="Calibri"/>
              </a:rPr>
              <a:t>מסויים</a:t>
            </a:r>
            <a:r>
              <a:rPr lang="he-IL" sz="1400" spc="-1" dirty="0">
                <a:solidFill>
                  <a:srgbClr val="000000"/>
                </a:solidFill>
                <a:latin typeface="Calibri"/>
              </a:rPr>
              <a:t> שיודפס לכל סנסור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מצב 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SLAVE</a:t>
            </a:r>
            <a:endParaRPr lang="he-IL" sz="1400" spc="-1" dirty="0">
              <a:solidFill>
                <a:srgbClr val="000000"/>
              </a:solidFill>
              <a:latin typeface="Calibri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באמצעות </a:t>
            </a:r>
            <a:r>
              <a:rPr lang="he-IL" sz="1400" spc="-1" dirty="0" err="1">
                <a:solidFill>
                  <a:srgbClr val="000000"/>
                </a:solidFill>
                <a:latin typeface="Calibri"/>
              </a:rPr>
              <a:t>הפייתון</a:t>
            </a:r>
            <a:r>
              <a:rPr lang="he-IL" sz="1400" spc="-1" dirty="0">
                <a:solidFill>
                  <a:srgbClr val="000000"/>
                </a:solidFill>
                <a:latin typeface="Calibri"/>
              </a:rPr>
              <a:t> לתקשר עם הבקר באמצעות 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 WIFI </a:t>
            </a:r>
            <a:r>
              <a:rPr lang="en-US" sz="1400" spc="-1" dirty="0" err="1">
                <a:solidFill>
                  <a:srgbClr val="000000"/>
                </a:solidFill>
                <a:latin typeface="Calibri"/>
              </a:rPr>
              <a:t>או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spc="-1" dirty="0" err="1">
                <a:solidFill>
                  <a:srgbClr val="000000"/>
                </a:solidFill>
                <a:latin typeface="Calibri"/>
              </a:rPr>
              <a:t>חיבור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spc="-1" dirty="0" err="1">
                <a:solidFill>
                  <a:srgbClr val="000000"/>
                </a:solidFill>
                <a:latin typeface="Calibri"/>
              </a:rPr>
              <a:t>סיר</a:t>
            </a:r>
            <a:r>
              <a:rPr lang="he-IL" sz="1400" spc="-1" dirty="0">
                <a:solidFill>
                  <a:srgbClr val="000000"/>
                </a:solidFill>
                <a:latin typeface="Calibri"/>
              </a:rPr>
              <a:t>י</a:t>
            </a:r>
            <a:r>
              <a:rPr lang="en-US" sz="1400" spc="-1" dirty="0" err="1">
                <a:solidFill>
                  <a:srgbClr val="000000"/>
                </a:solidFill>
                <a:latin typeface="Calibri"/>
              </a:rPr>
              <a:t>אלי</a:t>
            </a:r>
            <a:endParaRPr lang="en-IL" sz="1400" spc="-1" dirty="0">
              <a:latin typeface="Arial"/>
            </a:endParaRPr>
          </a:p>
          <a:p>
            <a:pPr marL="1200240" lvl="2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 err="1">
                <a:solidFill>
                  <a:srgbClr val="000000"/>
                </a:solidFill>
                <a:latin typeface="Calibri"/>
              </a:rPr>
              <a:t>בוינדוס</a:t>
            </a:r>
            <a:r>
              <a:rPr lang="he-IL" sz="1400" spc="-1" dirty="0">
                <a:solidFill>
                  <a:srgbClr val="000000"/>
                </a:solidFill>
                <a:latin typeface="Calibri"/>
              </a:rPr>
              <a:t> תומך ב-2 מצבים החיבור</a:t>
            </a:r>
            <a:endParaRPr lang="en-IL" sz="1400" spc="-1" dirty="0">
              <a:latin typeface="Arial"/>
            </a:endParaRPr>
          </a:p>
          <a:p>
            <a:pPr marL="1200240" lvl="2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בשימוש ב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Raspberry PI</a:t>
            </a:r>
            <a:r>
              <a:rPr lang="he-IL" sz="1400" spc="-1" dirty="0">
                <a:solidFill>
                  <a:srgbClr val="000000"/>
                </a:solidFill>
                <a:latin typeface="Calibri"/>
              </a:rPr>
              <a:t> תומך רק ב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WIFI</a:t>
            </a:r>
            <a:endParaRPr lang="en-IL" sz="1400" spc="-1" dirty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לשלוח פקודות לבקר – כמו קבלת ערכי סנסורים, הפעלת </a:t>
            </a:r>
            <a:r>
              <a:rPr lang="he-IL" sz="1400" spc="-1" dirty="0" err="1">
                <a:solidFill>
                  <a:srgbClr val="000000"/>
                </a:solidFill>
                <a:latin typeface="Calibri"/>
              </a:rPr>
              <a:t>באזר</a:t>
            </a:r>
            <a:r>
              <a:rPr lang="he-IL" sz="1400" spc="-1" dirty="0">
                <a:solidFill>
                  <a:srgbClr val="000000"/>
                </a:solidFill>
                <a:latin typeface="Calibri"/>
              </a:rPr>
              <a:t> סריקת מכשירים מחוברים וכדומה</a:t>
            </a:r>
            <a:endParaRPr lang="en-IL" sz="1400" spc="-1" dirty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קבלת תשובה מהבקר לפקודות שנשלחו</a:t>
            </a:r>
            <a:endParaRPr lang="en-IL" sz="1400" spc="-1" dirty="0">
              <a:latin typeface="Arial"/>
            </a:endParaRPr>
          </a:p>
        </p:txBody>
      </p:sp>
      <p:pic>
        <p:nvPicPr>
          <p:cNvPr id="11" name="תמונה 10"/>
          <p:cNvPicPr/>
          <p:nvPr/>
        </p:nvPicPr>
        <p:blipFill>
          <a:blip r:embed="rId4"/>
          <a:stretch/>
        </p:blipFill>
        <p:spPr>
          <a:xfrm>
            <a:off x="334155" y="2832764"/>
            <a:ext cx="1957600" cy="3278640"/>
          </a:xfrm>
          <a:prstGeom prst="rect">
            <a:avLst/>
          </a:prstGeom>
          <a:ln w="0"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174625" y="6078549"/>
            <a:ext cx="2213480" cy="24622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000" dirty="0" smtClean="0"/>
              <a:t>הדפסות ערכי סנסורים במצב </a:t>
            </a:r>
            <a:r>
              <a:rPr lang="en-US" sz="1000" dirty="0" smtClean="0"/>
              <a:t>SLAVE</a:t>
            </a:r>
            <a:endParaRPr lang="he-IL" sz="1000" dirty="0"/>
          </a:p>
        </p:txBody>
      </p:sp>
    </p:spTree>
    <p:extLst>
      <p:ext uri="{BB962C8B-B14F-4D97-AF65-F5344CB8AC3E}">
        <p14:creationId xmlns:p14="http://schemas.microsoft.com/office/powerpoint/2010/main" val="1920278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תוכנה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E8103CA-15C3-4A18-B7AD-B02811AF99D2}" type="slidenum">
              <a:t>12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360F6F3-DFDA-4FD2-BF09-454D5B505AD0}" type="datetime1">
              <a:rPr lang="en-IL"/>
              <a:t>03/26/2024</a:t>
            </a:fld>
            <a:endParaRPr lang="en-IL"/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064" y="1318289"/>
            <a:ext cx="5829300" cy="15144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53483" y="3057399"/>
            <a:ext cx="3201517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תוכנה של הבקר נכתבה ב</a:t>
            </a:r>
            <a:r>
              <a:rPr lang="en-US" dirty="0" smtClean="0"/>
              <a:t>C</a:t>
            </a:r>
            <a:r>
              <a:rPr lang="he-IL" dirty="0" smtClean="0"/>
              <a:t>++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פותח בסביבת </a:t>
            </a:r>
            <a:r>
              <a:rPr lang="en-US" dirty="0" smtClean="0"/>
              <a:t>Arduino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מכונת מצבים</a:t>
            </a:r>
            <a:endParaRPr lang="he-IL" dirty="0"/>
          </a:p>
        </p:txBody>
      </p:sp>
      <p:sp>
        <p:nvSpPr>
          <p:cNvPr id="9" name="מלבן 8"/>
          <p:cNvSpPr/>
          <p:nvPr/>
        </p:nvSpPr>
        <p:spPr>
          <a:xfrm>
            <a:off x="2892243" y="1318289"/>
            <a:ext cx="1160277" cy="14651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תמונה 12" descr="flowchart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2520" y="2530630"/>
            <a:ext cx="3839820" cy="3436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 idx="4294967295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תוכנה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E8103CA-15C3-4A18-B7AD-B02811AF99D2}" type="slidenum">
              <a:t>13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360F6F3-DFDA-4FD2-BF09-454D5B505AD0}" type="datetime1">
              <a:rPr lang="en-IL"/>
              <a:t>03/26/2024</a:t>
            </a:fld>
            <a:endParaRPr lang="en-IL"/>
          </a:p>
        </p:txBody>
      </p:sp>
      <p:pic>
        <p:nvPicPr>
          <p:cNvPr id="13" name="תמונה 1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00460" y="2300951"/>
            <a:ext cx="2812170" cy="391887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7601573" y="3057399"/>
            <a:ext cx="3153427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תוכנת המחשב פותחה </a:t>
            </a:r>
            <a:r>
              <a:rPr lang="he-IL" dirty="0" err="1" smtClean="0"/>
              <a:t>בפייתון</a:t>
            </a:r>
            <a:endParaRPr lang="he-IL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פותח בסביבת </a:t>
            </a:r>
            <a:r>
              <a:rPr lang="en-US" dirty="0" err="1" smtClean="0"/>
              <a:t>PyCharm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מכונת מצבים</a:t>
            </a:r>
            <a:endParaRPr lang="he-IL" dirty="0"/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064" y="1318289"/>
            <a:ext cx="5829300" cy="1514475"/>
          </a:xfrm>
          <a:prstGeom prst="rect">
            <a:avLst/>
          </a:prstGeom>
        </p:spPr>
      </p:pic>
      <p:sp>
        <p:nvSpPr>
          <p:cNvPr id="9" name="מלבן 8"/>
          <p:cNvSpPr/>
          <p:nvPr/>
        </p:nvSpPr>
        <p:spPr>
          <a:xfrm>
            <a:off x="6719027" y="1318289"/>
            <a:ext cx="1720039" cy="14651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7674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pc="-1" dirty="0" smtClean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 smtClean="0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 smtClean="0">
                <a:solidFill>
                  <a:srgbClr val="000000"/>
                </a:solidFill>
                <a:latin typeface="David"/>
              </a:rPr>
              <a:t> </a:t>
            </a:r>
            <a:r>
              <a:rPr lang="he-IL" spc="-1" dirty="0" smtClean="0">
                <a:solidFill>
                  <a:srgbClr val="000000"/>
                </a:solidFill>
                <a:latin typeface="David"/>
              </a:rPr>
              <a:t>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13" name="TextBox 2"/>
          <p:cNvSpPr/>
          <p:nvPr/>
        </p:nvSpPr>
        <p:spPr>
          <a:xfrm>
            <a:off x="458104" y="1191600"/>
            <a:ext cx="11422976" cy="119887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err="1" smtClean="0">
                <a:solidFill>
                  <a:srgbClr val="000000"/>
                </a:solidFill>
                <a:latin typeface="Calibri"/>
              </a:rPr>
              <a:t>מטרת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הבדיקה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להראות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שנקבל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את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תאוצת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כדוה"א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ב-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Calibri"/>
              </a:rPr>
              <a:t>IMU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 .כלומר ציר אחד עם תאוצת כדור הארץ, ושאר הצירים בקירוב אפס.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לצורך כך, בבדיקה 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זו</a:t>
            </a:r>
            <a:r>
              <a:rPr lang="en-US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הסנסור הוחזק במצב סטטי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ניתן לראות בבירור בגרף שאכן קיבלנו את תאוצת כדור הארץ בגרף הכתום. שאר הצירים בקירוב 0 ( גרף כחול וירוק).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צורת עבודה זו שימושית בבדיקת אוריינטציה של המכשיר, לדוגמה, במערכת המנסה לגרום לטיסן לטוס ישר.</a:t>
            </a:r>
            <a:endParaRPr lang="en-IL" sz="1800" b="0" strike="noStrike" spc="-1" dirty="0">
              <a:latin typeface="Arial"/>
            </a:endParaRPr>
          </a:p>
        </p:txBody>
      </p:sp>
      <p:pic>
        <p:nvPicPr>
          <p:cNvPr id="114" name="Image15"/>
          <p:cNvPicPr/>
          <p:nvPr/>
        </p:nvPicPr>
        <p:blipFill>
          <a:blip r:embed="rId3"/>
          <a:stretch/>
        </p:blipFill>
        <p:spPr>
          <a:xfrm>
            <a:off x="7305335" y="2777480"/>
            <a:ext cx="4345880" cy="30048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FC05716-5B71-408F-BF11-93FBC34E776E}" type="slidenum">
              <a:t>14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3A0057D-33E3-4D4A-B3D5-3A8A270FD393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6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17" name="TextBox 2"/>
          <p:cNvSpPr/>
          <p:nvPr/>
        </p:nvSpPr>
        <p:spPr>
          <a:xfrm>
            <a:off x="7494489" y="1852330"/>
            <a:ext cx="4631116" cy="23068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מטרת בדיקה זו הוא לראות כיצד הסנסור מגיב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לתגובה מהירה כמו טלטול.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ביצענו בבדיקה זו 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2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IL" sz="1800" b="0" strike="noStrike" spc="-1" dirty="0" smtClean="0">
                <a:solidFill>
                  <a:srgbClr val="000000"/>
                </a:solidFill>
                <a:latin typeface="Calibri"/>
              </a:rPr>
              <a:t>טלטולים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פיצלנו את תוצאות הדגימה של </a:t>
            </a:r>
            <a:r>
              <a:rPr lang="he-IL" sz="1800" b="0" strike="noStrike" spc="-1" dirty="0" err="1" smtClean="0">
                <a:solidFill>
                  <a:srgbClr val="000000"/>
                </a:solidFill>
                <a:latin typeface="Calibri"/>
              </a:rPr>
              <a:t>הג'ירו</a:t>
            </a:r>
            <a:endParaRPr lang="he-IL" sz="18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algn="r" rtl="1">
              <a:lnSpc>
                <a:spcPct val="100000"/>
              </a:lnSpc>
              <a:buClr>
                <a:srgbClr val="000000"/>
              </a:buClr>
            </a:pP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לשלושת הצירים</a:t>
            </a:r>
            <a:r>
              <a:rPr lang="en-IL" sz="1800" b="0" strike="noStrike" spc="-1" dirty="0" smtClean="0">
                <a:solidFill>
                  <a:srgbClr val="000000"/>
                </a:solidFill>
                <a:latin typeface="Calibri"/>
              </a:rPr>
              <a:t>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ניתן לראות על פי התוצאות שאכן זוהה טלטול –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הטלטול מתבטא בכך שב-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3 הצירים יש רשרוש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מאסיבי בערכיהם.</a:t>
            </a:r>
            <a:endParaRPr lang="en-IL" sz="1800" b="0" strike="noStrike" spc="-1" dirty="0">
              <a:latin typeface="Arial"/>
            </a:endParaRPr>
          </a:p>
        </p:txBody>
      </p:sp>
      <p:pic>
        <p:nvPicPr>
          <p:cNvPr id="118" name="Image17"/>
          <p:cNvPicPr/>
          <p:nvPr/>
        </p:nvPicPr>
        <p:blipFill>
          <a:blip r:embed="rId3"/>
          <a:stretch/>
        </p:blipFill>
        <p:spPr>
          <a:xfrm>
            <a:off x="267480" y="1329120"/>
            <a:ext cx="7007040" cy="50666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B6CC726-DB05-4C97-BD79-3E1F8789A80C}" type="slidenum">
              <a:t>15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F412BB8-D47C-4408-93BC-4F521F70083D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0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21" name="TextBox 2"/>
          <p:cNvSpPr/>
          <p:nvPr/>
        </p:nvSpPr>
        <p:spPr>
          <a:xfrm>
            <a:off x="7138080" y="1743120"/>
            <a:ext cx="4579200" cy="3655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גרף זה מתאר את תוצאות מד התאוצה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לבדיקת הטלטול ( המשך לשקופית הקודמת).</a:t>
            </a:r>
            <a:endParaRPr lang="en-IL" sz="1800" b="0" strike="noStrike" spc="-1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ניתן לראות באופן מובהק כי אכן ברגע 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הטלטול(ניתן לראות שג'ירו ומד התאוצה 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מדובר על אותם הזמנים), ישנה תאוצה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שמתארת בצורה טובה את התנהגות הג'ירו</a:t>
            </a:r>
            <a:endParaRPr lang="en-IL" sz="1800" b="0" strike="noStrike" spc="-1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דוגמה לכך היא שכאשר התאוצה חיוביות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ניתן לראות כי ערכי הג'ירו עולים וההפך.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צורת עבודה זו שימושית כאשר רוצים להתריע</a:t>
            </a:r>
            <a:r>
              <a:rPr sz="1800"/>
              <a:t/>
            </a:r>
            <a:br>
              <a:rPr sz="1800"/>
            </a:b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על טלטול, כמו נפילת המכשיר. עצם הנפילה</a:t>
            </a:r>
            <a:r>
              <a:rPr sz="1800"/>
              <a:t/>
            </a:r>
            <a:br>
              <a:rPr sz="1800"/>
            </a:b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יצמצם כוחות ואילו הפגיעה בקרקע תפעיל</a:t>
            </a:r>
            <a:r>
              <a:rPr sz="1800"/>
              <a:t/>
            </a:r>
            <a:br>
              <a:rPr sz="1800"/>
            </a:b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פולס של כוח.</a:t>
            </a:r>
            <a:endParaRPr lang="en-IL" sz="1800" b="0" strike="noStrike" spc="-1">
              <a:latin typeface="Arial"/>
            </a:endParaRPr>
          </a:p>
        </p:txBody>
      </p:sp>
      <p:pic>
        <p:nvPicPr>
          <p:cNvPr id="122" name="Image16"/>
          <p:cNvPicPr/>
          <p:nvPr/>
        </p:nvPicPr>
        <p:blipFill>
          <a:blip r:embed="rId3"/>
          <a:stretch/>
        </p:blipFill>
        <p:spPr>
          <a:xfrm>
            <a:off x="37440" y="1420200"/>
            <a:ext cx="7404120" cy="4650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EDFCBE3-557C-45B4-BFC2-8D9CE8CA564D}" type="slidenum">
              <a:t>16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33BED3F-04B8-45E8-A66C-04116E15E341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4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25" name="TextBox 2"/>
          <p:cNvSpPr/>
          <p:nvPr/>
        </p:nvSpPr>
        <p:spPr>
          <a:xfrm>
            <a:off x="661265" y="4153780"/>
            <a:ext cx="10845896" cy="17528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בבדיקה זו הנחנו את הבקר (המכיל בתוכו את הסנסור) על אחת מפאותיו, למשך מספר שניות ולאחריהן,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ביצוע רוטציה של הבקר 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ניתן לראות כי אכן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הרוטציה 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מתבצעת כפי שצריך(על סמך התאוצה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).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בעת מנוחה ניתן לראות שהתאוצה מתאזנת.</a:t>
            </a:r>
            <a:endParaRPr lang="en-IL" spc="-1" dirty="0">
              <a:latin typeface="Arial"/>
            </a:endParaRP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ניתן לראות כי אכן בעת ביצוע הרוטציה עצמית אכן יש השפעה מהותית יותר של ציר אחד, בעוד שניים האחרים זניחים. </a:t>
            </a:r>
            <a:endParaRPr lang="en-IL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IL" sz="1800" b="0" strike="noStrike" spc="-1" dirty="0">
              <a:latin typeface="Arial"/>
            </a:endParaRPr>
          </a:p>
        </p:txBody>
      </p:sp>
      <p:pic>
        <p:nvPicPr>
          <p:cNvPr id="126" name="Image18"/>
          <p:cNvPicPr/>
          <p:nvPr/>
        </p:nvPicPr>
        <p:blipFill>
          <a:blip r:embed="rId3"/>
          <a:stretch/>
        </p:blipFill>
        <p:spPr>
          <a:xfrm>
            <a:off x="873760" y="1254380"/>
            <a:ext cx="3627120" cy="2799460"/>
          </a:xfrm>
          <a:prstGeom prst="rect">
            <a:avLst/>
          </a:prstGeom>
          <a:ln w="0">
            <a:noFill/>
          </a:ln>
        </p:spPr>
      </p:pic>
      <p:pic>
        <p:nvPicPr>
          <p:cNvPr id="127" name="Image19"/>
          <p:cNvPicPr/>
          <p:nvPr/>
        </p:nvPicPr>
        <p:blipFill>
          <a:blip r:embed="rId4"/>
          <a:stretch/>
        </p:blipFill>
        <p:spPr>
          <a:xfrm>
            <a:off x="7376160" y="1254380"/>
            <a:ext cx="3977160" cy="27994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B39B8A4-AE07-4A2F-806C-F84FF7DC7A85}" type="slidenum">
              <a:t>17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1A4A44A-454B-4724-9DB5-D90F7E4B2065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4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35" name="TextBox 2"/>
          <p:cNvSpPr/>
          <p:nvPr/>
        </p:nvSpPr>
        <p:spPr>
          <a:xfrm>
            <a:off x="868410" y="4151780"/>
            <a:ext cx="10923929" cy="147587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בבדיקה זו סובבנו את הבקר,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כך ש2 צירים </a:t>
            </a:r>
            <a:r>
              <a:rPr lang="en-IL" sz="1800" b="0" strike="noStrike" spc="-1" dirty="0" smtClean="0">
                <a:solidFill>
                  <a:srgbClr val="000000"/>
                </a:solidFill>
                <a:latin typeface="Calibri"/>
              </a:rPr>
              <a:t>אמורים 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להיות נעולים בעוד וציר הסיבוב אמור להיות בעל </a:t>
            </a:r>
            <a:r>
              <a:rPr lang="en-IL" sz="1800" b="0" strike="noStrike" spc="-1" dirty="0" smtClean="0">
                <a:solidFill>
                  <a:srgbClr val="000000"/>
                </a:solidFill>
                <a:latin typeface="Calibri"/>
              </a:rPr>
              <a:t>תאוצה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.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(</a:t>
            </a:r>
            <a:r>
              <a:rPr lang="en-IL" sz="1800" b="0" strike="noStrike" spc="-1" dirty="0" smtClean="0">
                <a:solidFill>
                  <a:srgbClr val="000000"/>
                </a:solidFill>
                <a:latin typeface="Calibri"/>
              </a:rPr>
              <a:t>כי 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יש </a:t>
            </a:r>
            <a:r>
              <a:rPr lang="en-IL" sz="1800" b="0" strike="noStrike" spc="-1" dirty="0" smtClean="0">
                <a:solidFill>
                  <a:srgbClr val="000000"/>
                </a:solidFill>
                <a:latin typeface="Calibri"/>
              </a:rPr>
              <a:t>סיבוב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)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ובפרט המיקום אמור להשתנות בצורה ועם סיום סיבוב לחזור ל-</a:t>
            </a:r>
            <a:r>
              <a:rPr lang="en-IL" sz="1800" b="0" strike="noStrike" spc="-1" dirty="0" smtClean="0">
                <a:solidFill>
                  <a:srgbClr val="000000"/>
                </a:solidFill>
                <a:latin typeface="Calibri"/>
              </a:rPr>
              <a:t>0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בבדיקה זו רואים את התוצאות היטב בגירוסקופ, ואילו במד התאוצה רואים רק הפרעה שנובעת מהיד שמסובבת את הבקר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ניתן לראות כי אכן ציר הסיבוב הוא היחידי בעל התאוצה</a:t>
            </a:r>
            <a:endParaRPr lang="en-IL" spc="-1" dirty="0">
              <a:latin typeface="Arial"/>
            </a:endParaRP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וניתן לראות שיש חיתוך עם </a:t>
            </a:r>
            <a:r>
              <a:rPr lang="en-IL" spc="-1" dirty="0">
                <a:solidFill>
                  <a:srgbClr val="000000"/>
                </a:solidFill>
                <a:latin typeface="Calibri"/>
              </a:rPr>
              <a:t>0 לאחר זמן ההתחלה מה שמתאר שסיימנו סיבוב כפי שציפינו</a:t>
            </a:r>
            <a:endParaRPr lang="en-IL" sz="1800" b="0" strike="noStrike" spc="-1" dirty="0">
              <a:latin typeface="Arial"/>
            </a:endParaRPr>
          </a:p>
        </p:txBody>
      </p:sp>
      <p:pic>
        <p:nvPicPr>
          <p:cNvPr id="136" name="Image20"/>
          <p:cNvPicPr/>
          <p:nvPr/>
        </p:nvPicPr>
        <p:blipFill>
          <a:blip r:embed="rId3"/>
          <a:stretch/>
        </p:blipFill>
        <p:spPr>
          <a:xfrm>
            <a:off x="196360" y="863620"/>
            <a:ext cx="4390880" cy="3291820"/>
          </a:xfrm>
          <a:prstGeom prst="rect">
            <a:avLst/>
          </a:prstGeom>
          <a:ln w="0">
            <a:noFill/>
          </a:ln>
        </p:spPr>
      </p:pic>
      <p:pic>
        <p:nvPicPr>
          <p:cNvPr id="137" name="Image21"/>
          <p:cNvPicPr/>
          <p:nvPr/>
        </p:nvPicPr>
        <p:blipFill>
          <a:blip r:embed="rId4"/>
          <a:stretch/>
        </p:blipFill>
        <p:spPr>
          <a:xfrm>
            <a:off x="7482560" y="979920"/>
            <a:ext cx="4132480" cy="31275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470AF26-946F-4F0D-8FE8-465200D735A1}" type="slidenum">
              <a:t>18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1ED2D54-7C90-4EB1-B94D-9FDD94AA1670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 smtClean="0">
                <a:solidFill>
                  <a:srgbClr val="000000"/>
                </a:solidFill>
                <a:latin typeface="David"/>
              </a:rPr>
              <a:t>מד מרחק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4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45" name="TextBox 2"/>
          <p:cNvSpPr/>
          <p:nvPr/>
        </p:nvSpPr>
        <p:spPr>
          <a:xfrm>
            <a:off x="1019937" y="4136320"/>
            <a:ext cx="10333383" cy="17528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כאמור בבדיקה זו נופפנו ביד אל מול מד המרחק, כאשר כל </a:t>
            </a:r>
            <a:r>
              <a:rPr lang="he-IL" sz="1800" b="0" strike="noStrike" spc="-1" dirty="0" err="1">
                <a:solidFill>
                  <a:srgbClr val="000000"/>
                </a:solidFill>
                <a:latin typeface="Calibri"/>
              </a:rPr>
              <a:t>ניפוף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בקירוב לקח כמספר שניות(בכדי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שנקבל תוצאות שמעידות על חציית החיישן בעזרת היד באופן מפוזר יותר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).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התוצאה הסופית הינה ממוצע של כל </a:t>
            </a:r>
            <a:r>
              <a:rPr lang="en-IL" spc="-1" dirty="0">
                <a:solidFill>
                  <a:srgbClr val="000000"/>
                </a:solidFill>
                <a:latin typeface="Calibri"/>
              </a:rPr>
              <a:t>64 פיקסלים של המצלמה. </a:t>
            </a:r>
            <a:endParaRPr lang="en-IL" spc="-1" dirty="0">
              <a:latin typeface="Arial"/>
            </a:endParaRP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כפי שניתן לראות אכן יש התקרבות והתרחקות כפי שציפינו ובפרט באותה כמות הפעמים הרצויה של </a:t>
            </a:r>
            <a:r>
              <a:rPr lang="he-IL" spc="-1" dirty="0" err="1">
                <a:solidFill>
                  <a:srgbClr val="000000"/>
                </a:solidFill>
                <a:latin typeface="Calibri"/>
              </a:rPr>
              <a:t>ניפנופי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 היד.</a:t>
            </a:r>
            <a:endParaRPr lang="en-IL" spc="-1" dirty="0">
              <a:latin typeface="Arial"/>
            </a:endParaRPr>
          </a:p>
          <a:p>
            <a:r>
              <a:rPr lang="he-IL" spc="-1" dirty="0">
                <a:solidFill>
                  <a:srgbClr val="000000"/>
                </a:solidFill>
                <a:latin typeface="Calibri"/>
              </a:rPr>
              <a:t>בתיעוד 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הפרויקט 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ניתן לראות תוצאות של פיקסלים בודדים, מה שעשוי להיות שימושי בזיהוי חפצים ומיקומם במרחב.</a:t>
            </a:r>
            <a:endParaRPr lang="en-IL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endParaRPr lang="en-IL" sz="1800" b="0" strike="noStrike" spc="-1" dirty="0">
              <a:latin typeface="Arial"/>
            </a:endParaRPr>
          </a:p>
        </p:txBody>
      </p:sp>
      <p:pic>
        <p:nvPicPr>
          <p:cNvPr id="146" name="Image4"/>
          <p:cNvPicPr/>
          <p:nvPr/>
        </p:nvPicPr>
        <p:blipFill>
          <a:blip r:embed="rId3"/>
          <a:stretch/>
        </p:blipFill>
        <p:spPr>
          <a:xfrm>
            <a:off x="7921520" y="979920"/>
            <a:ext cx="3693520" cy="31564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279397B-8B3E-48FC-AF85-AEC15F525DDB}" type="slidenum">
              <a:t>19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764ABC-3BF8-4A6D-B867-D95986698618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נושא הפרויקט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838080" y="1069560"/>
            <a:ext cx="10515240" cy="5106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3000"/>
          </a:bodyPr>
          <a:lstStyle/>
          <a:p>
            <a:pPr marL="228600" indent="-228600" algn="just" rtl="1">
              <a:lnSpc>
                <a:spcPct val="2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000" b="0" strike="noStrike" spc="-1" dirty="0">
                <a:solidFill>
                  <a:srgbClr val="000000"/>
                </a:solidFill>
                <a:latin typeface="David"/>
                <a:cs typeface="David"/>
              </a:rPr>
              <a:t>פרויקט גמר זה עוסק בבניית תשתית מבוססת </a:t>
            </a:r>
            <a:r>
              <a:rPr lang="he-IL" sz="2000" b="0" strike="noStrike" spc="-1" dirty="0" err="1" smtClean="0">
                <a:solidFill>
                  <a:srgbClr val="000000"/>
                </a:solidFill>
                <a:latin typeface="David"/>
                <a:cs typeface="David"/>
              </a:rPr>
              <a:t>ארדואינו</a:t>
            </a:r>
            <a:r>
              <a:rPr lang="he-IL" sz="2000" b="0" strike="noStrike" spc="-1" dirty="0" smtClean="0">
                <a:solidFill>
                  <a:srgbClr val="000000"/>
                </a:solidFill>
                <a:latin typeface="David"/>
                <a:cs typeface="David"/>
              </a:rPr>
              <a:t> </a:t>
            </a:r>
            <a:r>
              <a:rPr lang="en-US" sz="2000" b="0" strike="noStrike" spc="-1" dirty="0" err="1" smtClean="0">
                <a:solidFill>
                  <a:srgbClr val="000000"/>
                </a:solidFill>
                <a:latin typeface="David"/>
                <a:ea typeface="Times New Roman"/>
              </a:rPr>
              <a:t>עבור</a:t>
            </a:r>
            <a:r>
              <a:rPr lang="en-US" sz="2000" b="0" strike="noStrike" spc="-1" dirty="0" smtClean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פרויקטים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עתידיים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בהנדסת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חשמל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בדגש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על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פרויקטים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בתחום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הפיזיותרפיה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just" rtl="1">
              <a:lnSpc>
                <a:spcPct val="2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000" b="0" strike="noStrike" spc="-1" dirty="0">
                <a:solidFill>
                  <a:srgbClr val="000000"/>
                </a:solidFill>
                <a:latin typeface="David"/>
                <a:cs typeface="David"/>
              </a:rPr>
              <a:t>פרויקטים רבים שנעשים בפקולטה להנדסה עוסקים בין היתר ביצור תשתיות חומרה ותוכנה עצמיות אשר ייחודיות עבור הצרכים הנקודתיים שלהם לפרויקטים.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just" rtl="1">
              <a:lnSpc>
                <a:spcPct val="2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000" b="0" strike="noStrike" spc="-1" dirty="0">
                <a:solidFill>
                  <a:srgbClr val="000000"/>
                </a:solidFill>
                <a:latin typeface="David"/>
                <a:cs typeface="David"/>
              </a:rPr>
              <a:t>בפרויקט זה, אנו ניתן מענה לצורך זה על ידי כך שנספק </a:t>
            </a:r>
            <a:r>
              <a:rPr lang="he-IL" sz="2000" b="1" strike="noStrike" spc="-1" dirty="0">
                <a:solidFill>
                  <a:srgbClr val="000000"/>
                </a:solidFill>
                <a:latin typeface="David"/>
                <a:cs typeface="David"/>
              </a:rPr>
              <a:t>תשתית אחידה ורחבה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ככל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הניתן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בעבור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פרויקטים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אחרים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שיהיו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זקוקים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לה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just" rtl="1">
              <a:lnSpc>
                <a:spcPct val="2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סביבת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העבודה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והתשתית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תכיל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את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he-IL" sz="2000" b="1" strike="noStrike" spc="-1" dirty="0">
                <a:solidFill>
                  <a:srgbClr val="000000"/>
                </a:solidFill>
                <a:latin typeface="David"/>
                <a:cs typeface="David"/>
              </a:rPr>
              <a:t>כניסות הסנסורים השונים ויציאותיהם </a:t>
            </a:r>
            <a:r>
              <a:rPr lang="he-IL" sz="2000" b="0" strike="noStrike" spc="-1" dirty="0">
                <a:solidFill>
                  <a:srgbClr val="000000"/>
                </a:solidFill>
                <a:latin typeface="David"/>
                <a:cs typeface="David"/>
              </a:rPr>
              <a:t>ובנוסף לכך חיווים ויזואליים וצלילים.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7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967C707-4653-46BF-A1A1-FA6A1142185F}" type="slidenum">
              <a:t>2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8F6EE6C-FD34-42BE-A874-149B4A7C3574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מצלמה תרמית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53" name="TextBox 2"/>
          <p:cNvSpPr/>
          <p:nvPr/>
        </p:nvSpPr>
        <p:spPr>
          <a:xfrm>
            <a:off x="1079307" y="4880647"/>
            <a:ext cx="10774273" cy="147587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עמדנו מול המצלמה התרמית, והמטרה הייתה לראות שהחיישן אכן מזהה טמפ' גוף אדם העומד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מולו</a:t>
            </a:r>
            <a:endParaRPr lang="he-IL" sz="18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כפי שניתן לראות על סמך התוצאות הממוצעות של 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כל פיקסלים של המצלמה(64 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פיקסלים), אכן קיבלנו שזוהה חום 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גוף</a:t>
            </a:r>
            <a:endParaRPr lang="he-IL" spc="-1" dirty="0"/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התוצאה מראה ממוצע טמפרטורה בכל הפיקסלים ולכן המספר הנקלט חסר משמעות. בתיעוד 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הפרויקט 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ניתן לראות</a:t>
            </a:r>
            <a:r>
              <a:rPr lang="he-IL" dirty="0"/>
              <a:t/>
            </a:r>
            <a:br>
              <a:rPr lang="he-IL" dirty="0"/>
            </a:br>
            <a:r>
              <a:rPr lang="he-IL" spc="-1" dirty="0">
                <a:solidFill>
                  <a:srgbClr val="000000"/>
                </a:solidFill>
                <a:latin typeface="Calibri"/>
              </a:rPr>
              <a:t>תוצאות פר פיקסל ולהבחין בטמפרטורות הנמדדות.</a:t>
            </a:r>
            <a:endParaRPr lang="he-IL" spc="-1" dirty="0"/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IL" sz="1800" b="0" strike="noStrike" spc="-1" dirty="0">
              <a:latin typeface="Arial"/>
            </a:endParaRPr>
          </a:p>
        </p:txBody>
      </p:sp>
      <p:pic>
        <p:nvPicPr>
          <p:cNvPr id="154" name="Image7"/>
          <p:cNvPicPr/>
          <p:nvPr/>
        </p:nvPicPr>
        <p:blipFill>
          <a:blip r:embed="rId3"/>
          <a:stretch/>
        </p:blipFill>
        <p:spPr>
          <a:xfrm>
            <a:off x="6461760" y="837680"/>
            <a:ext cx="4508840" cy="394768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D073930-1946-418A-947E-842DE424BD0C}" type="slidenum">
              <a:t>20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48C2526-480E-4709-B499-40B6FBF3C051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 smtClean="0">
                <a:solidFill>
                  <a:srgbClr val="000000"/>
                </a:solidFill>
                <a:latin typeface="David"/>
              </a:rPr>
              <a:t>מצלמה תרמית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0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pic>
        <p:nvPicPr>
          <p:cNvPr id="162" name="תמונה 11"/>
          <p:cNvPicPr/>
          <p:nvPr/>
        </p:nvPicPr>
        <p:blipFill>
          <a:blip r:embed="rId3"/>
          <a:stretch/>
        </p:blipFill>
        <p:spPr>
          <a:xfrm>
            <a:off x="8072120" y="1356480"/>
            <a:ext cx="3600360" cy="29564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9A156AB-9615-454B-928E-163C05375EBB}" type="slidenum">
              <a:t>21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0FEA2B6E-6F12-487E-9DA3-9EB2FD845DE8}" type="datetime1">
              <a:rPr lang="en-IL"/>
              <a:t>03/26/2024</a:t>
            </a:fld>
            <a:endParaRPr lang="en-IL"/>
          </a:p>
        </p:txBody>
      </p:sp>
      <p:sp>
        <p:nvSpPr>
          <p:cNvPr id="8" name="TextBox 2"/>
          <p:cNvSpPr/>
          <p:nvPr/>
        </p:nvSpPr>
        <p:spPr>
          <a:xfrm>
            <a:off x="279698" y="4592960"/>
            <a:ext cx="11643742" cy="147587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בדיקה מחמירה שביצענו הוא על ידי קירוב יד אנושית אל המצלמה התרמית ולוודא שאכן אנו מזהים את היד ומקבלים טמפ'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הגיונית של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אדם(כ35 מעלות).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היות והמצלמה בעלת כמות פיקסלים נמוכה, נעזרנו באינטרפולציה של</a:t>
            </a:r>
            <a:r>
              <a:rPr lang="en-US" spc="-1" dirty="0" smtClean="0">
                <a:solidFill>
                  <a:srgbClr val="000000"/>
                </a:solidFill>
                <a:latin typeface="Calibri"/>
              </a:rPr>
              <a:t> 256X256  </a:t>
            </a:r>
            <a:r>
              <a:rPr lang="en-US" spc="-1" dirty="0" err="1" smtClean="0">
                <a:solidFill>
                  <a:srgbClr val="000000"/>
                </a:solidFill>
                <a:latin typeface="Calibri"/>
              </a:rPr>
              <a:t>פיקסלים</a:t>
            </a:r>
            <a:endParaRPr lang="en-IL" spc="-1" dirty="0" smtClean="0">
              <a:latin typeface="Arial"/>
            </a:endParaRP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כפי שניתן לראות אכן קיבלנו טמפ' גוף של אדם של כ35~ מעלות(יש לקחת בחשבון שיש שגיאה של הסנסור ולכן בסטייה מהערך.</a:t>
            </a:r>
            <a:endParaRPr lang="en-IL" spc="-1" dirty="0" smtClean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endParaRPr lang="en-IL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 smtClean="0">
                <a:solidFill>
                  <a:srgbClr val="000000"/>
                </a:solidFill>
                <a:latin typeface="David"/>
              </a:rPr>
              <a:t>מד לחץ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8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69" name="TextBox 2"/>
          <p:cNvSpPr/>
          <p:nvPr/>
        </p:nvSpPr>
        <p:spPr>
          <a:xfrm>
            <a:off x="1510813" y="5451480"/>
            <a:ext cx="10399427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ביצענו בדיקה של מד הלחץ על ידי לחיצה ושחרור מהיר של </a:t>
            </a:r>
            <a:r>
              <a:rPr lang="he-IL" sz="1800" b="0" strike="noStrike" spc="-1" dirty="0" err="1">
                <a:solidFill>
                  <a:srgbClr val="000000"/>
                </a:solidFill>
                <a:latin typeface="Calibri"/>
              </a:rPr>
              <a:t>המד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באמצעות האצבע.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ניתן לראות על פי תוצאות הבדיקה שאכן קיבלנו לחיצה(ערך גבוה) ושחרור (הירידה)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ומצב סטטי ללא לחץ(שזה =0)</a:t>
            </a:r>
            <a:endParaRPr lang="en-IL" sz="1800" b="0" strike="noStrike" spc="-1" dirty="0">
              <a:latin typeface="Arial"/>
            </a:endParaRPr>
          </a:p>
        </p:txBody>
      </p:sp>
      <p:pic>
        <p:nvPicPr>
          <p:cNvPr id="170" name="Image9"/>
          <p:cNvPicPr/>
          <p:nvPr/>
        </p:nvPicPr>
        <p:blipFill>
          <a:blip r:embed="rId3"/>
          <a:stretch/>
        </p:blipFill>
        <p:spPr>
          <a:xfrm>
            <a:off x="3245760" y="1303920"/>
            <a:ext cx="5274000" cy="39549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754D9DB-3848-4764-801F-6437A2836EC6}" type="slidenum">
              <a:t>22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E2C626D-0D5B-42A1-BBAB-AA7B455A6E4D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תיעוד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93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94" name="TextBox 9"/>
          <p:cNvSpPr/>
          <p:nvPr/>
        </p:nvSpPr>
        <p:spPr>
          <a:xfrm>
            <a:off x="6516690" y="1252080"/>
            <a:ext cx="4798470" cy="369186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תיעוד הנכלל בקוד התוכנה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התיעוד(קובץ וורד) מכיל את המידע הבא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הסברים על הבקר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הסברים על החיישנים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תכנון חומרתי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תכנון תוכנתי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מדריכים להתקנות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מדריכים לשימוש בתשתית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מדריכים להוספת יכולות בתשתית.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אזהרות, המלצות.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מדריך בסיסי ל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ARDUINO.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endParaRPr lang="en-IL" sz="1800" b="0" strike="noStrike" spc="-1" dirty="0">
              <a:latin typeface="Arial"/>
            </a:endParaRPr>
          </a:p>
          <a:p>
            <a:pPr marL="457200" algn="r" rtl="1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					</a:t>
            </a:r>
            <a:endParaRPr lang="en-IL" sz="18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A8A293A-C83C-46C7-A41E-7CE9A0A22299}" type="slidenum">
              <a:t>23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3DD7706-2C18-4418-B6FE-F6DA10BBA845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תיעוד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5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86" name="TextBox 9"/>
          <p:cNvSpPr/>
          <p:nvPr/>
        </p:nvSpPr>
        <p:spPr>
          <a:xfrm>
            <a:off x="5073871" y="1124041"/>
            <a:ext cx="6136529" cy="17528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 smtClean="0">
                <a:latin typeface="Arial"/>
              </a:rPr>
              <a:t>התכנים הבאים נמצאים ב</a:t>
            </a:r>
            <a:r>
              <a:rPr lang="en-US" sz="1800" b="0" strike="noStrike" spc="-1" dirty="0" err="1" smtClean="0">
                <a:latin typeface="Arial"/>
              </a:rPr>
              <a:t>github</a:t>
            </a:r>
            <a:r>
              <a:rPr lang="he-IL" sz="1800" b="0" strike="noStrike" spc="-1" dirty="0" smtClean="0">
                <a:latin typeface="Arial"/>
              </a:rPr>
              <a:t>:</a:t>
            </a: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 smtClean="0">
                <a:latin typeface="Arial"/>
              </a:rPr>
              <a:t>קוד התוכנה</a:t>
            </a: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b="0" strike="noStrike" spc="-1" dirty="0" smtClean="0">
                <a:latin typeface="Arial"/>
              </a:rPr>
              <a:t>תיעוד המערכת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en-US" spc="-1" dirty="0"/>
              <a:t>https://github.com/YonatanAmir1996/M5StackTelemetry</a:t>
            </a:r>
            <a:endParaRPr lang="he-IL" b="0" strike="noStrike" spc="-1" dirty="0" smtClean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endParaRPr lang="he-IL" spc="-1" dirty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endParaRPr lang="en-IL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57B48AB-1237-45EF-BF7B-392368343EAA}" type="slidenum">
              <a:t>24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462597C-2C44-4EBF-9611-4726633F9769}" type="datetime1">
              <a:rPr lang="en-IL"/>
              <a:t>03/26/2024</a:t>
            </a:fld>
            <a:endParaRPr lang="en-IL"/>
          </a:p>
        </p:txBody>
      </p:sp>
      <p:pic>
        <p:nvPicPr>
          <p:cNvPr id="8" name="תמונה 1"/>
          <p:cNvPicPr/>
          <p:nvPr/>
        </p:nvPicPr>
        <p:blipFill>
          <a:blip r:embed="rId3"/>
          <a:stretch/>
        </p:blipFill>
        <p:spPr>
          <a:xfrm>
            <a:off x="4008415" y="2744035"/>
            <a:ext cx="6746585" cy="2863822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מסקנות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96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97" name="TextBox 2"/>
          <p:cNvSpPr/>
          <p:nvPr/>
        </p:nvSpPr>
        <p:spPr>
          <a:xfrm>
            <a:off x="6702316" y="1251360"/>
            <a:ext cx="4806164" cy="23068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החיישנים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מתפקדים כראוי</a:t>
            </a: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pc="-1" dirty="0" smtClean="0">
                <a:solidFill>
                  <a:srgbClr val="000000"/>
                </a:solidFill>
                <a:latin typeface="Calibri"/>
              </a:rPr>
              <a:t>Button + </a:t>
            </a:r>
            <a:r>
              <a:rPr lang="en-US" spc="-1" dirty="0" err="1" smtClean="0">
                <a:solidFill>
                  <a:srgbClr val="000000"/>
                </a:solidFill>
                <a:latin typeface="Calibri"/>
              </a:rPr>
              <a:t>Spekaer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, עובדים</a:t>
            </a:r>
            <a:endParaRPr lang="en-IL" sz="1800" b="0" strike="noStrike" spc="-1" dirty="0" smtClean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אופני חיבור</a:t>
            </a: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en-US" spc="-1" dirty="0" smtClean="0">
                <a:solidFill>
                  <a:srgbClr val="000000"/>
                </a:solidFill>
                <a:latin typeface="Calibri"/>
              </a:rPr>
              <a:t>Windows – Serial + WIFI</a:t>
            </a: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en-US" b="0" strike="noStrike" spc="-1" dirty="0" smtClean="0">
                <a:solidFill>
                  <a:srgbClr val="000000"/>
                </a:solidFill>
                <a:latin typeface="Calibri"/>
              </a:rPr>
              <a:t>Raspberry PI - WIFI</a:t>
            </a:r>
            <a:endParaRPr lang="en-IL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מצב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STANDALONE / SLAVE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תיעוד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הפרויקט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ה</a:t>
            </a:r>
            <a:r>
              <a:rPr lang="en-US" sz="1800" b="0" strike="noStrike" spc="-1" dirty="0" err="1" smtClean="0">
                <a:solidFill>
                  <a:srgbClr val="000000"/>
                </a:solidFill>
                <a:latin typeface="Calibri"/>
              </a:rPr>
              <a:t>rgb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 smtClean="0">
                <a:solidFill>
                  <a:srgbClr val="000000"/>
                </a:solidFill>
                <a:latin typeface="Calibri"/>
              </a:rPr>
              <a:t>שנקנה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לא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עומד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בתנאי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ההספק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של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 smtClean="0">
                <a:solidFill>
                  <a:srgbClr val="000000"/>
                </a:solidFill>
                <a:latin typeface="Calibri"/>
              </a:rPr>
              <a:t>המערכת</a:t>
            </a:r>
            <a:endParaRPr lang="en-IL" sz="18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7967615-D969-4805-9962-FEB5A41386D1}" type="slidenum">
              <a:t>25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3A0E54B-5572-4B29-BC1E-A235A0EC349E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מסקנות להמשך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99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200" name="TextBox 2"/>
          <p:cNvSpPr/>
          <p:nvPr/>
        </p:nvSpPr>
        <p:spPr>
          <a:xfrm>
            <a:off x="4618537" y="1251360"/>
            <a:ext cx="6933863" cy="17528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עבודה מול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Calibri"/>
              </a:rPr>
              <a:t>RGB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 אחר, או לחילופין יצירת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Calibri"/>
              </a:rPr>
              <a:t>RGB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 באופן עצמאי.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ברגע שקוד הבקר של </a:t>
            </a:r>
            <a:r>
              <a:rPr lang="en-US" spc="-1" dirty="0" smtClean="0">
                <a:solidFill>
                  <a:srgbClr val="000000"/>
                </a:solidFill>
                <a:latin typeface="Calibri"/>
              </a:rPr>
              <a:t>M5Stack Core S3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, יהיה יציב, יש לשקול מעבור אליו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הוספת סנסורים נוספים להרחבת 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היכולות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הוספת תשתיות נוספות לתיעוד 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הנוכחי </a:t>
            </a:r>
            <a:r>
              <a:rPr lang="he-IL" spc="-1" dirty="0" err="1" smtClean="0">
                <a:solidFill>
                  <a:srgbClr val="000000"/>
                </a:solidFill>
                <a:latin typeface="Calibri"/>
              </a:rPr>
              <a:t>לגיט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 שעשינו</a:t>
            </a: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הרחבת התיעוד </a:t>
            </a:r>
            <a:r>
              <a:rPr lang="he-IL" sz="1800" b="0" strike="noStrike" spc="-1" dirty="0" err="1" smtClean="0">
                <a:solidFill>
                  <a:srgbClr val="000000"/>
                </a:solidFill>
                <a:latin typeface="Calibri"/>
              </a:rPr>
              <a:t>בגיט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 ובקובץ הוורד(מדריכים או חומרות חדשות</a:t>
            </a:r>
            <a:r>
              <a:rPr lang="he-IL" sz="1800" b="0" strike="noStrike" spc="-1" dirty="0" smtClean="0">
                <a:solidFill>
                  <a:srgbClr val="000000"/>
                </a:solidFill>
                <a:latin typeface="Calibri"/>
              </a:rPr>
              <a:t>)</a:t>
            </a: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הוספת יכולת ב</a:t>
            </a:r>
            <a:r>
              <a:rPr lang="en-US" spc="-1" dirty="0" smtClean="0">
                <a:solidFill>
                  <a:srgbClr val="000000"/>
                </a:solidFill>
                <a:latin typeface="Calibri"/>
              </a:rPr>
              <a:t>WIFI</a:t>
            </a:r>
            <a:r>
              <a:rPr lang="he-IL" spc="-1" dirty="0" smtClean="0">
                <a:solidFill>
                  <a:srgbClr val="000000"/>
                </a:solidFill>
                <a:latin typeface="Calibri"/>
              </a:rPr>
              <a:t>, לחיבור כמה בקרים במקביל.</a:t>
            </a:r>
            <a:endParaRPr lang="en-IL" sz="18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1A8E741-0663-4DB2-8DB2-17DC94A7079F}" type="slidenum">
              <a:t>26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9C5E036-B912-4225-9C19-1527F7BC84E3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נושא הפרויקט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069560"/>
            <a:ext cx="10515240" cy="5106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228600" indent="-228600" algn="just" rtl="1">
              <a:lnSpc>
                <a:spcPct val="2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000" b="0" strike="noStrike" spc="-1">
                <a:solidFill>
                  <a:srgbClr val="000000"/>
                </a:solidFill>
                <a:latin typeface="David"/>
                <a:cs typeface="David"/>
              </a:rPr>
              <a:t>מהות הפרויקט היא ליצור </a:t>
            </a:r>
            <a:r>
              <a:rPr lang="he-IL" sz="2000" b="1" strike="noStrike" spc="-1">
                <a:solidFill>
                  <a:srgbClr val="000000"/>
                </a:solidFill>
                <a:latin typeface="David"/>
                <a:cs typeface="David"/>
              </a:rPr>
              <a:t>סביבת עבודה ידידותית אשר כניסותיה </a:t>
            </a:r>
            <a:r>
              <a:rPr lang="he-IL" sz="2000" b="0" strike="noStrike" spc="-1">
                <a:solidFill>
                  <a:srgbClr val="000000"/>
                </a:solidFill>
                <a:latin typeface="David"/>
                <a:cs typeface="David"/>
              </a:rPr>
              <a:t>יהיו סנסורים (מצלמה תרמית, מד מרחק, מד לחץ, מד דופק ולחץ דם). פרויקט זה יכיל </a:t>
            </a:r>
            <a:r>
              <a:rPr lang="he-IL" sz="2000" b="1" strike="noStrike" spc="-1">
                <a:solidFill>
                  <a:srgbClr val="000000"/>
                </a:solidFill>
                <a:latin typeface="David"/>
                <a:cs typeface="David"/>
              </a:rPr>
              <a:t>תיעוד של החומרה והתוכנה והאינטראקציה ביניהם</a:t>
            </a:r>
            <a:r>
              <a:rPr lang="en-US" sz="2000" b="0" strike="noStrike" spc="-1">
                <a:solidFill>
                  <a:srgbClr val="000000"/>
                </a:solidFill>
                <a:latin typeface="David"/>
              </a:rPr>
              <a:t>, זאת על מנת להקל על אלו שישתמשו בתשתית זו וירצו לשפרה.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 algn="just" rtl="1">
              <a:lnSpc>
                <a:spcPct val="2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000" b="0" strike="noStrike" spc="-1">
                <a:solidFill>
                  <a:srgbClr val="000000"/>
                </a:solidFill>
                <a:latin typeface="David"/>
                <a:cs typeface="David"/>
              </a:rPr>
              <a:t>התיעוד יכיל פירוט של </a:t>
            </a:r>
            <a:r>
              <a:rPr lang="he-IL" sz="2000" b="1" strike="noStrike" spc="-1">
                <a:solidFill>
                  <a:srgbClr val="000000"/>
                </a:solidFill>
                <a:latin typeface="David"/>
                <a:cs typeface="David"/>
              </a:rPr>
              <a:t>סביבת העבודה</a:t>
            </a:r>
            <a:r>
              <a:rPr lang="en-US" sz="2000" b="0" strike="noStrike" spc="-1">
                <a:solidFill>
                  <a:srgbClr val="000000"/>
                </a:solidFill>
                <a:latin typeface="David"/>
              </a:rPr>
              <a:t>, </a:t>
            </a:r>
            <a:r>
              <a:rPr lang="he-IL" sz="2000" b="1" strike="noStrike" spc="-1">
                <a:solidFill>
                  <a:srgbClr val="000000"/>
                </a:solidFill>
                <a:latin typeface="David"/>
                <a:cs typeface="David"/>
              </a:rPr>
              <a:t>הרכיבים הקיימים בה</a:t>
            </a:r>
            <a:r>
              <a:rPr lang="en-US" sz="2000" b="0" strike="noStrike" spc="-1">
                <a:solidFill>
                  <a:srgbClr val="000000"/>
                </a:solidFill>
                <a:latin typeface="David"/>
              </a:rPr>
              <a:t>, וכל </a:t>
            </a:r>
            <a:r>
              <a:rPr lang="he-IL" sz="2000" b="1" strike="noStrike" spc="-1">
                <a:solidFill>
                  <a:srgbClr val="000000"/>
                </a:solidFill>
                <a:latin typeface="David"/>
                <a:cs typeface="David"/>
              </a:rPr>
              <a:t>החווטים</a:t>
            </a:r>
            <a:r>
              <a:rPr lang="en-US" sz="2000" b="0" strike="noStrike" spc="-1">
                <a:solidFill>
                  <a:srgbClr val="000000"/>
                </a:solidFill>
                <a:latin typeface="David"/>
              </a:rPr>
              <a:t> הנדרשים.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algn="just" rtl="1">
              <a:lnSpc>
                <a:spcPct val="200000"/>
              </a:lnSpc>
              <a:spcBef>
                <a:spcPts val="1001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50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E7BDD76-70AB-4E39-B86F-5B05B5FB21D6}" type="slidenum">
              <a:t>3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6AC783B-2D32-42C5-BB2F-79D922B5EE3D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דרישות המערכת המעודכנת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1069560"/>
            <a:ext cx="10515240" cy="5106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3000" lnSpcReduction="10000"/>
          </a:bodyPr>
          <a:lstStyle/>
          <a:p>
            <a:pPr algn="r" rtl="1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he-IL" sz="2000" b="0" u="sng" strike="noStrike" spc="-1">
                <a:solidFill>
                  <a:srgbClr val="000000"/>
                </a:solidFill>
                <a:uFillTx/>
                <a:latin typeface="David"/>
                <a:cs typeface="David"/>
              </a:rPr>
              <a:t>דרישות הפרויקט: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>
                <a:solidFill>
                  <a:srgbClr val="000000"/>
                </a:solidFill>
                <a:latin typeface="David"/>
                <a:cs typeface="David"/>
              </a:rPr>
              <a:t>בניית </a:t>
            </a:r>
            <a:r>
              <a:rPr lang="he-IL" sz="2000" b="1" strike="noStrike" spc="-1">
                <a:solidFill>
                  <a:srgbClr val="000000"/>
                </a:solidFill>
                <a:latin typeface="David"/>
                <a:cs typeface="David"/>
              </a:rPr>
              <a:t>תשתית חומרה ותוכנה </a:t>
            </a:r>
            <a:r>
              <a:rPr lang="he-IL" sz="2000" b="0" strike="noStrike" spc="-1">
                <a:solidFill>
                  <a:srgbClr val="000000"/>
                </a:solidFill>
                <a:latin typeface="David"/>
                <a:cs typeface="David"/>
              </a:rPr>
              <a:t>בהתאם לדרישות אשר יתוכננו בשלב הראשוני של הניסוי.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>
                <a:solidFill>
                  <a:srgbClr val="000000"/>
                </a:solidFill>
                <a:latin typeface="David"/>
                <a:cs typeface="David"/>
              </a:rPr>
              <a:t>תכנון </a:t>
            </a:r>
            <a:r>
              <a:rPr lang="he-IL" sz="2000" b="1" strike="noStrike" spc="-1">
                <a:solidFill>
                  <a:srgbClr val="000000"/>
                </a:solidFill>
                <a:latin typeface="David"/>
                <a:cs typeface="David"/>
              </a:rPr>
              <a:t>וכתיבת הממשק בין החיישנים</a:t>
            </a:r>
            <a:r>
              <a:rPr lang="en-US" sz="2000" b="0" strike="noStrike" spc="-1">
                <a:solidFill>
                  <a:srgbClr val="000000"/>
                </a:solidFill>
                <a:latin typeface="David"/>
                <a:ea typeface="Times New Roman"/>
              </a:rPr>
              <a:t> השונים לבין הבקר M5Stack ואפשרות ממשק מול המחשב הראשי(Raspberry PI).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1" strike="noStrike" spc="-1">
                <a:solidFill>
                  <a:srgbClr val="000000"/>
                </a:solidFill>
                <a:latin typeface="David"/>
                <a:cs typeface="David"/>
              </a:rPr>
              <a:t>תיעוד</a:t>
            </a:r>
            <a:r>
              <a:rPr lang="en-US" sz="2000" b="0" strike="noStrike" spc="-1">
                <a:solidFill>
                  <a:srgbClr val="000000"/>
                </a:solidFill>
                <a:latin typeface="David"/>
                <a:ea typeface="Times New Roman"/>
              </a:rPr>
              <a:t> המערכת בצורה מפורטת ונוחה.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algn="r" rtl="1">
              <a:lnSpc>
                <a:spcPct val="120000"/>
              </a:lnSpc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he-IL" sz="2000" b="0" u="sng" strike="noStrike" spc="-1">
                <a:solidFill>
                  <a:srgbClr val="000000"/>
                </a:solidFill>
                <a:uFillTx/>
                <a:latin typeface="David"/>
                <a:cs typeface="David"/>
              </a:rPr>
              <a:t>אופן מימוש הפרויקט: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>
                <a:solidFill>
                  <a:srgbClr val="000000"/>
                </a:solidFill>
                <a:latin typeface="Times New Roman"/>
                <a:cs typeface="David"/>
              </a:rPr>
              <a:t>הגדרת הסנסורים והיציאות הנדרשות לפרויקט, ובחירת כלל החומרה שתתאים באופן מרבי לדרישות הפרויקט.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>
                <a:solidFill>
                  <a:srgbClr val="000000"/>
                </a:solidFill>
                <a:latin typeface="Times New Roman"/>
                <a:cs typeface="David"/>
              </a:rPr>
              <a:t>החלטה על גרסאות תוכנה בהתאם לרכיבים השונים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1" strike="noStrike" spc="-1">
                <a:solidFill>
                  <a:srgbClr val="000000"/>
                </a:solidFill>
                <a:latin typeface="Times New Roman"/>
                <a:cs typeface="David"/>
              </a:rPr>
              <a:t>כתיבת התוכנה </a:t>
            </a:r>
            <a:r>
              <a:rPr lang="he-IL" sz="2000" b="0" strike="noStrike" spc="-1">
                <a:solidFill>
                  <a:srgbClr val="000000"/>
                </a:solidFill>
                <a:latin typeface="Times New Roman"/>
                <a:cs typeface="David"/>
              </a:rPr>
              <a:t>להרצת הבדיקות השונות והתקשורת בין הרכיבים בסביבת העבודה.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>
                <a:solidFill>
                  <a:srgbClr val="000000"/>
                </a:solidFill>
                <a:latin typeface="Times New Roman"/>
                <a:cs typeface="David"/>
              </a:rPr>
              <a:t>ביצוע </a:t>
            </a:r>
            <a:r>
              <a:rPr lang="he-IL" sz="2000" b="1" strike="noStrike" spc="-1">
                <a:solidFill>
                  <a:srgbClr val="000000"/>
                </a:solidFill>
                <a:latin typeface="Times New Roman"/>
                <a:cs typeface="David"/>
              </a:rPr>
              <a:t>מבדקים על הסנסורים</a:t>
            </a:r>
            <a:r>
              <a:rPr lang="en-US" sz="20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. 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1" strike="noStrike" spc="-1">
                <a:solidFill>
                  <a:srgbClr val="000000"/>
                </a:solidFill>
                <a:latin typeface="Times New Roman"/>
                <a:cs typeface="David"/>
              </a:rPr>
              <a:t>תיעוד מפורט </a:t>
            </a:r>
            <a:r>
              <a:rPr lang="he-IL" sz="2000" b="0" strike="noStrike" spc="-1">
                <a:solidFill>
                  <a:srgbClr val="000000"/>
                </a:solidFill>
                <a:latin typeface="Times New Roman"/>
                <a:cs typeface="David"/>
              </a:rPr>
              <a:t>של החומרה בה נעשה שימוש וגרסאות התוכנה שבהן נעשה שימוש בבניית התשתית ובשימושה.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algn="just" rtl="1">
              <a:lnSpc>
                <a:spcPct val="2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53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7863965-6A38-4530-AA97-414D7FBA75F7}" type="slidenum">
              <a:t>4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D0F238-B52C-414C-8964-D50B4E47D7F2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דיאגרמת בלוקים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55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pic>
        <p:nvPicPr>
          <p:cNvPr id="56" name="מציין מיקום תוכן 6"/>
          <p:cNvPicPr/>
          <p:nvPr/>
        </p:nvPicPr>
        <p:blipFill>
          <a:blip r:embed="rId3"/>
          <a:stretch/>
        </p:blipFill>
        <p:spPr>
          <a:xfrm>
            <a:off x="1535040" y="1069920"/>
            <a:ext cx="9122040" cy="51066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D077254-17AE-475D-914D-B42EB1ADD4E1}" type="slidenum">
              <a:t>5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96BA13D-7791-4B5E-AA7D-66789DCA3961}" type="datetime1">
              <a:rPr lang="en-IL"/>
              <a:t>03/26/2024</a:t>
            </a:fld>
            <a:endParaRPr lang="en-I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 smtClean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58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946621" y="1084373"/>
            <a:ext cx="6265711" cy="2770609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בקר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M5Stack Core S3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מיקרו מעבד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ESP32 XTENSA LX7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עד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240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מגה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הרץ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יעיל בצריכת הספק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ניתן לעבוד עם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Arduino IDE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מתח אספקה של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5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וולט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.</a:t>
            </a:r>
          </a:p>
        </p:txBody>
      </p:sp>
      <p:pic>
        <p:nvPicPr>
          <p:cNvPr id="60" name="תמונה 9" descr="https://lh3.googleusercontent.com/5zGZ7g7ZtaLe6sTdXcVDKER8m_gVi1WiV2kwcy2JysH7PcjdxXW9UcFz1WYBNdy0Y5-c-xol9VtBdBhkSaLA-YAq2AIeQVuNR4okVWvEcd6rDPRzhFvNCB2PiKPQ0faChvdbHaM72DSzuxIlJSLrzQU"/>
          <p:cNvPicPr/>
          <p:nvPr/>
        </p:nvPicPr>
        <p:blipFill>
          <a:blip r:embed="rId3"/>
          <a:stretch/>
        </p:blipFill>
        <p:spPr>
          <a:xfrm>
            <a:off x="2072933" y="1456402"/>
            <a:ext cx="2301686" cy="1948532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EF32D20-3B81-48E4-9D93-2DA6A0D21AAB}" type="slidenum">
              <a:t>6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077DCB0F-AF0E-42F8-B929-44D097F02AAA}" type="datetime1">
              <a:rPr lang="en-IL"/>
              <a:t>03/26/2024</a:t>
            </a:fld>
            <a:endParaRPr lang="en-IL"/>
          </a:p>
        </p:txBody>
      </p:sp>
      <p:sp>
        <p:nvSpPr>
          <p:cNvPr id="8" name="PlaceHolder 2"/>
          <p:cNvSpPr txBox="1">
            <a:spLocks/>
          </p:cNvSpPr>
          <p:nvPr/>
        </p:nvSpPr>
        <p:spPr>
          <a:xfrm>
            <a:off x="697092" y="3436837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PaHub</a:t>
            </a:r>
            <a:endParaRPr lang="en-US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 Multiplexer 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לחיבורי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 I2C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ניתן לחבר עד 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6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חיבורי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 I2C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במקביל</a:t>
            </a:r>
            <a:endParaRPr lang="en-US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מבוסס על בקר 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PCA9548APW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ניתן לחבר באופן טורי – לזהר מחיבור טורי עודף</a:t>
            </a:r>
            <a:endParaRPr lang="en-US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(pulldown)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מתחבר לבקר(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M5)</a:t>
            </a: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  <a:tabLst>
                <a:tab pos="0" algn="l"/>
              </a:tabLst>
            </a:pP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תמונה 10" descr="https://lh5.googleusercontent.com/v91TuejlTIb26TTAXzzSloCd4aO7nmAODzbupuH3ibDxvPe8PaXSIdfTvxAv39IDYFaqS5rE7PmaxcG5ZaCzi03OhvDWDHlie7EBCnOMZmrB2AIp4KUh59nHnKcmNG6d-fWIFNehitvQdXpJsc3xz4A"/>
          <p:cNvPicPr/>
          <p:nvPr/>
        </p:nvPicPr>
        <p:blipFill>
          <a:blip r:embed="rId4"/>
          <a:stretch/>
        </p:blipFill>
        <p:spPr>
          <a:xfrm>
            <a:off x="2410463" y="4096215"/>
            <a:ext cx="1734547" cy="1608984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 smtClean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66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7401673" y="1587896"/>
            <a:ext cx="3353327" cy="1409081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 smtClean="0">
                <a:solidFill>
                  <a:srgbClr val="000000"/>
                </a:solidFill>
                <a:latin typeface="Calibri"/>
              </a:rPr>
              <a:t>Step Down</a:t>
            </a:r>
            <a:endParaRPr lang="he-IL" sz="14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 smtClean="0">
                <a:solidFill>
                  <a:srgbClr val="000000"/>
                </a:solidFill>
                <a:latin typeface="Calibri"/>
              </a:rPr>
              <a:t>מוריד </a:t>
            </a: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מתח אספקה מ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5V ל3.3V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מתחבר ל-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PaHub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במוצא שלו מתחבר ל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ToF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pPr algn="r" rtl="1">
              <a:lnSpc>
                <a:spcPct val="90000"/>
              </a:lnSpc>
              <a:spcBef>
                <a:spcPts val="1001"/>
              </a:spcBef>
              <a:buNone/>
            </a:pP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68" name="תמונה 4"/>
          <p:cNvPicPr/>
          <p:nvPr/>
        </p:nvPicPr>
        <p:blipFill>
          <a:blip r:embed="rId3"/>
          <a:stretch/>
        </p:blipFill>
        <p:spPr>
          <a:xfrm>
            <a:off x="3347429" y="1778686"/>
            <a:ext cx="1176072" cy="1178009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92F9B3A-7B6E-47B7-9690-B22C1D869788}" type="slidenum">
              <a:t>7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0E354A9-5F22-43E8-8450-710921C79726}" type="datetime1">
              <a:rPr lang="en-IL"/>
              <a:t>03/26/2024</a:t>
            </a:fld>
            <a:endParaRPr lang="en-IL"/>
          </a:p>
        </p:txBody>
      </p:sp>
      <p:sp>
        <p:nvSpPr>
          <p:cNvPr id="8" name="PlaceHolder 2"/>
          <p:cNvSpPr txBox="1">
            <a:spLocks/>
          </p:cNvSpPr>
          <p:nvPr/>
        </p:nvSpPr>
        <p:spPr>
          <a:xfrm>
            <a:off x="5930900" y="3509345"/>
            <a:ext cx="4824100" cy="2472355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PbHub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Multiplexer – for GPIO,PWN And Analog</a:t>
            </a:r>
            <a:endParaRPr lang="he-IL" sz="1400" spc="-1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אפשרות לחבר עד 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6 סנסורים.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מבוסס על הבקר 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STM32F0.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מכיל 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ADC  פנימית.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מתחבר ל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PaHub(כלומר הכניסה והמוצא</a:t>
            </a: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הינם 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I2C).</a:t>
            </a: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  <a:tabLst>
                <a:tab pos="0" algn="l"/>
              </a:tabLst>
            </a:pP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תמונה 2"/>
          <p:cNvPicPr/>
          <p:nvPr/>
        </p:nvPicPr>
        <p:blipFill>
          <a:blip r:embed="rId4"/>
          <a:stretch/>
        </p:blipFill>
        <p:spPr>
          <a:xfrm>
            <a:off x="2818881" y="3935976"/>
            <a:ext cx="2233168" cy="1956824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 dirty="0">
                <a:solidFill>
                  <a:srgbClr val="000000"/>
                </a:solidFill>
                <a:latin typeface="Calibri Light"/>
              </a:rPr>
              <a:t>  </a:t>
            </a:r>
            <a:r>
              <a:rPr lang="he-IL" sz="4400" b="0" strike="noStrike" spc="-1" dirty="0" smtClean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74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7239000" y="1158540"/>
            <a:ext cx="4419120" cy="2883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 err="1" smtClean="0">
                <a:solidFill>
                  <a:srgbClr val="000000"/>
                </a:solidFill>
                <a:latin typeface="Calibri"/>
              </a:rPr>
              <a:t>ToF</a:t>
            </a:r>
            <a:endParaRPr lang="he-IL" sz="14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 smtClean="0">
                <a:solidFill>
                  <a:srgbClr val="000000"/>
                </a:solidFill>
                <a:latin typeface="Calibri"/>
              </a:rPr>
              <a:t>מד </a:t>
            </a: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מרחק 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SparkFun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Qwiic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ToF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Imager - VL53L5CX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בעל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8X8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פיקסלים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טווח בין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0-4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מט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'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תדר עבודה </a:t>
            </a:r>
            <a:r>
              <a:rPr lang="he-IL" sz="1400" b="0" strike="noStrike" spc="-1" dirty="0" err="1">
                <a:solidFill>
                  <a:srgbClr val="000000"/>
                </a:solidFill>
                <a:latin typeface="Calibri"/>
              </a:rPr>
              <a:t>מירבי</a:t>
            </a: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400KHz(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מומלץ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לעבוד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עם 100)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חיבור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I2C(QWIIC)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מתחבר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לSTEPDOWN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מתח הספק של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3.3V.</a:t>
            </a:r>
          </a:p>
          <a:p>
            <a:pPr algn="r" rtl="1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algn="r" rtl="1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algn="r" rtl="1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76" name="תמונה 4"/>
          <p:cNvPicPr/>
          <p:nvPr/>
        </p:nvPicPr>
        <p:blipFill>
          <a:blip r:embed="rId3"/>
          <a:stretch/>
        </p:blipFill>
        <p:spPr>
          <a:xfrm>
            <a:off x="4937240" y="2245055"/>
            <a:ext cx="1240040" cy="100060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D935AFF-CBAA-4AD4-A1E4-193F00561AC4}" type="slidenum">
              <a:t>8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FFFF133-4918-4386-89AB-101081678A9E}" type="datetime1">
              <a:rPr lang="en-IL"/>
              <a:t>03/26/2024</a:t>
            </a:fld>
            <a:endParaRPr lang="en-IL"/>
          </a:p>
        </p:txBody>
      </p:sp>
      <p:sp>
        <p:nvSpPr>
          <p:cNvPr id="8" name="PlaceHolder 2"/>
          <p:cNvSpPr txBox="1">
            <a:spLocks/>
          </p:cNvSpPr>
          <p:nvPr/>
        </p:nvSpPr>
        <p:spPr>
          <a:xfrm>
            <a:off x="6177280" y="4042140"/>
            <a:ext cx="5480840" cy="2625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מצלמה תרמית</a:t>
            </a:r>
            <a:endParaRPr lang="en-US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SparkFun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 Grid-EYE Infrared Array Breakout - AMG8833 (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Qwiic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)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בעל 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8X8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פיקסלים</a:t>
            </a:r>
            <a:endParaRPr lang="en-US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טמפ' עבודה בין 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0-80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מעלות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צלזיוס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יכול לזהות חום גוף של בן אנוש עד במרחק 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7 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מטרים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מחובר באופן טורי ל</a:t>
            </a:r>
            <a:r>
              <a:rPr lang="en-US" sz="1400" spc="-1" dirty="0" err="1" smtClean="0">
                <a:solidFill>
                  <a:srgbClr val="000000"/>
                </a:solidFill>
                <a:latin typeface="Calibri"/>
              </a:rPr>
              <a:t>ToF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I2C</a:t>
            </a:r>
            <a:r>
              <a:rPr lang="he-IL" sz="1400" spc="-1" dirty="0" smtClean="0">
                <a:solidFill>
                  <a:srgbClr val="000000"/>
                </a:solidFill>
                <a:latin typeface="Calibri"/>
              </a:rPr>
              <a:t>, באמצעות חיבור </a:t>
            </a:r>
            <a:r>
              <a:rPr lang="en-US" sz="1400" spc="-1" dirty="0" smtClean="0">
                <a:solidFill>
                  <a:srgbClr val="000000"/>
                </a:solidFill>
                <a:latin typeface="Calibri"/>
              </a:rPr>
              <a:t>QWIIC</a:t>
            </a: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</a:pPr>
            <a:endParaRPr lang="en-US" sz="1400" spc="-1" dirty="0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</a:pP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תמונה 2"/>
          <p:cNvPicPr/>
          <p:nvPr/>
        </p:nvPicPr>
        <p:blipFill>
          <a:blip r:embed="rId4"/>
          <a:stretch/>
        </p:blipFill>
        <p:spPr>
          <a:xfrm>
            <a:off x="4677561" y="4310609"/>
            <a:ext cx="1922480" cy="1611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 dirty="0">
                <a:solidFill>
                  <a:srgbClr val="000000"/>
                </a:solidFill>
                <a:latin typeface="Calibri Light"/>
              </a:rPr>
              <a:t>  </a:t>
            </a:r>
            <a:r>
              <a:rPr lang="he-IL" sz="4400" b="0" strike="noStrike" spc="-1" dirty="0" smtClean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8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8656320" y="1825560"/>
            <a:ext cx="2697000" cy="1328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מנוע ויברציה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מתח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אספקה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של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5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וולט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rgbClr val="000000"/>
                </a:solidFill>
                <a:latin typeface="Calibri"/>
              </a:rPr>
              <a:t>מגיע עד ל 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8800rpm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PWM-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מתחבר</a:t>
            </a:r>
            <a:r>
              <a:rPr lang="en-US" sz="1400" b="0" strike="noStrike" spc="-1" dirty="0">
                <a:solidFill>
                  <a:srgbClr val="000000"/>
                </a:solidFill>
                <a:latin typeface="Calibri"/>
              </a:rPr>
              <a:t> ל </a:t>
            </a:r>
            <a:r>
              <a:rPr lang="en-US" sz="1400" b="0" strike="noStrike" spc="-1" dirty="0" err="1">
                <a:solidFill>
                  <a:srgbClr val="000000"/>
                </a:solidFill>
                <a:latin typeface="Calibri"/>
              </a:rPr>
              <a:t>PbHub</a:t>
            </a: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84" name="תמונה 4"/>
          <p:cNvPicPr/>
          <p:nvPr/>
        </p:nvPicPr>
        <p:blipFill>
          <a:blip r:embed="rId3"/>
          <a:stretch/>
        </p:blipFill>
        <p:spPr>
          <a:xfrm>
            <a:off x="7403760" y="1864360"/>
            <a:ext cx="1249660" cy="110282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06614F2-6F31-42FF-A9FA-546E20BD4CE1}" type="slidenum">
              <a:t>9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BF28EFF-839F-4B87-B772-3FE8BB2524B1}" type="datetime1">
              <a:rPr lang="en-IL"/>
              <a:t>03/26/2024</a:t>
            </a:fld>
            <a:endParaRPr lang="en-IL"/>
          </a:p>
        </p:txBody>
      </p:sp>
      <p:sp>
        <p:nvSpPr>
          <p:cNvPr id="8" name="PlaceHolder 2"/>
          <p:cNvSpPr txBox="1">
            <a:spLocks/>
          </p:cNvSpPr>
          <p:nvPr/>
        </p:nvSpPr>
        <p:spPr>
          <a:xfrm>
            <a:off x="2667000" y="1730880"/>
            <a:ext cx="2255040" cy="1423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באזר </a:t>
            </a:r>
            <a:endParaRPr lang="en-US" sz="1400" spc="-1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מתח אספקה  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5 וולט.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אנאלוגי</a:t>
            </a:r>
            <a:endParaRPr lang="en-US" sz="1400" spc="-1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מתחבר ל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PbHub.</a:t>
            </a: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תמונה 2"/>
          <p:cNvPicPr/>
          <p:nvPr/>
        </p:nvPicPr>
        <p:blipFill>
          <a:blip r:embed="rId4"/>
          <a:stretch/>
        </p:blipFill>
        <p:spPr>
          <a:xfrm>
            <a:off x="894080" y="1984300"/>
            <a:ext cx="1192520" cy="916600"/>
          </a:xfrm>
          <a:prstGeom prst="rect">
            <a:avLst/>
          </a:prstGeom>
          <a:ln w="0">
            <a:noFill/>
          </a:ln>
        </p:spPr>
      </p:pic>
      <p:sp>
        <p:nvSpPr>
          <p:cNvPr id="10" name="PlaceHolder 2"/>
          <p:cNvSpPr txBox="1">
            <a:spLocks/>
          </p:cNvSpPr>
          <p:nvPr/>
        </p:nvSpPr>
        <p:spPr>
          <a:xfrm>
            <a:off x="9316720" y="3704700"/>
            <a:ext cx="2036600" cy="1329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כפתור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מתח אספקה 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5 וולט.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אנאלוגי</a:t>
            </a:r>
            <a:endParaRPr lang="en-US" sz="1400" spc="-1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מתחבר ל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PbHub.</a:t>
            </a: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" name="תמונה 4"/>
          <p:cNvPicPr/>
          <p:nvPr/>
        </p:nvPicPr>
        <p:blipFill>
          <a:blip r:embed="rId5"/>
          <a:stretch/>
        </p:blipFill>
        <p:spPr>
          <a:xfrm>
            <a:off x="7284720" y="3704700"/>
            <a:ext cx="1237640" cy="1075440"/>
          </a:xfrm>
          <a:prstGeom prst="rect">
            <a:avLst/>
          </a:prstGeom>
          <a:ln w="0">
            <a:noFill/>
          </a:ln>
        </p:spPr>
      </p:pic>
      <p:sp>
        <p:nvSpPr>
          <p:cNvPr id="14" name="PlaceHolder 2"/>
          <p:cNvSpPr txBox="1">
            <a:spLocks/>
          </p:cNvSpPr>
          <p:nvPr/>
        </p:nvSpPr>
        <p:spPr>
          <a:xfrm>
            <a:off x="2051860" y="3552540"/>
            <a:ext cx="3895880" cy="1766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סנסור מד התנגדות(לבדיקת רגישות)</a:t>
            </a:r>
            <a:endParaRPr lang="en-US" sz="1400" spc="-1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אנאלוגי</a:t>
            </a:r>
            <a:endParaRPr lang="en-US" sz="1400" spc="-1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מתח אספקה 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5 וולט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רדיוס חצי אינץ'.</a:t>
            </a:r>
            <a:endParaRPr lang="en-US" sz="1400" spc="-1" smtClean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smtClean="0">
                <a:solidFill>
                  <a:srgbClr val="000000"/>
                </a:solidFill>
                <a:latin typeface="Calibri"/>
              </a:rPr>
              <a:t>מתחבר ל </a:t>
            </a:r>
            <a:r>
              <a:rPr lang="en-US" sz="1400" spc="-1" smtClean="0">
                <a:solidFill>
                  <a:srgbClr val="000000"/>
                </a:solidFill>
                <a:latin typeface="Calibri"/>
              </a:rPr>
              <a:t>PbHub</a:t>
            </a: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" name="תמונה 2"/>
          <p:cNvPicPr/>
          <p:nvPr/>
        </p:nvPicPr>
        <p:blipFill>
          <a:blip r:embed="rId6"/>
          <a:stretch/>
        </p:blipFill>
        <p:spPr>
          <a:xfrm>
            <a:off x="172260" y="3865820"/>
            <a:ext cx="1282400" cy="1183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</TotalTime>
  <Words>1437</Words>
  <Application>Microsoft Office PowerPoint</Application>
  <PresentationFormat>מסך רחב</PresentationFormat>
  <Paragraphs>255</Paragraphs>
  <Slides>26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David</vt:lpstr>
      <vt:lpstr>DejaVu Sans</vt:lpstr>
      <vt:lpstr>Symbol</vt:lpstr>
      <vt:lpstr>Times New Roman</vt:lpstr>
      <vt:lpstr>Office Theme</vt:lpstr>
      <vt:lpstr>מערכות חישה וטלמטריה</vt:lpstr>
      <vt:lpstr>נושא הפרויקט</vt:lpstr>
      <vt:lpstr>נושא הפרויקט</vt:lpstr>
      <vt:lpstr>דרישות המערכת המעודכנת</vt:lpstr>
      <vt:lpstr>דיאגרמת בלוקים</vt:lpstr>
      <vt:lpstr>חומרה</vt:lpstr>
      <vt:lpstr>חומרה</vt:lpstr>
      <vt:lpstr>  חומרה</vt:lpstr>
      <vt:lpstr>  חומרה</vt:lpstr>
      <vt:lpstr>  חומרה</vt:lpstr>
      <vt:lpstr>תוכנה</vt:lpstr>
      <vt:lpstr>תוכנה</vt:lpstr>
      <vt:lpstr>תוכנה</vt:lpstr>
      <vt:lpstr>מד תאוצה וג'ירו תוצאות</vt:lpstr>
      <vt:lpstr>מד תאוצה וג'ירו תוצאות</vt:lpstr>
      <vt:lpstr>מד תאוצה וג'ירו תוצאות</vt:lpstr>
      <vt:lpstr>מד תאוצה וג'ירו תוצאות</vt:lpstr>
      <vt:lpstr>מד תאוצה וג'ירו תוצאות</vt:lpstr>
      <vt:lpstr>מד מרחק תוצאות</vt:lpstr>
      <vt:lpstr>מצלמה תרמית תוצאות</vt:lpstr>
      <vt:lpstr>מצלמה תרמית תוצאות</vt:lpstr>
      <vt:lpstr>מד לחץ תוצאות</vt:lpstr>
      <vt:lpstr>תיעוד</vt:lpstr>
      <vt:lpstr>תיעוד</vt:lpstr>
      <vt:lpstr>מסקנות</vt:lpstr>
      <vt:lpstr>מסקנות להמשך</vt:lpstr>
    </vt:vector>
  </TitlesOfParts>
  <Company>TAU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Jacob Fainguelernt</dc:creator>
  <dc:description/>
  <cp:lastModifiedBy>yonatan.amir@outlook.co.il</cp:lastModifiedBy>
  <cp:revision>178</cp:revision>
  <dcterms:created xsi:type="dcterms:W3CDTF">2021-12-15T06:30:50Z</dcterms:created>
  <dcterms:modified xsi:type="dcterms:W3CDTF">2024-03-26T10:30:15Z</dcterms:modified>
  <dc:language>en-IL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מסך רחב</vt:lpwstr>
  </property>
  <property fmtid="{D5CDD505-2E9C-101B-9397-08002B2CF9AE}" pid="3" name="Slides">
    <vt:i4>42</vt:i4>
  </property>
</Properties>
</file>